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77" r:id="rId1"/>
  </p:sldMasterIdLst>
  <p:notesMasterIdLst>
    <p:notesMasterId r:id="rId125"/>
  </p:notesMasterIdLst>
  <p:sldIdLst>
    <p:sldId id="306" r:id="rId2"/>
    <p:sldId id="375" r:id="rId3"/>
    <p:sldId id="257" r:id="rId4"/>
    <p:sldId id="308" r:id="rId5"/>
    <p:sldId id="309" r:id="rId6"/>
    <p:sldId id="303" r:id="rId7"/>
    <p:sldId id="258" r:id="rId8"/>
    <p:sldId id="310" r:id="rId9"/>
    <p:sldId id="261" r:id="rId10"/>
    <p:sldId id="432" r:id="rId11"/>
    <p:sldId id="311" r:id="rId12"/>
    <p:sldId id="304" r:id="rId13"/>
    <p:sldId id="259" r:id="rId14"/>
    <p:sldId id="263" r:id="rId15"/>
    <p:sldId id="264" r:id="rId16"/>
    <p:sldId id="260" r:id="rId17"/>
    <p:sldId id="266" r:id="rId18"/>
    <p:sldId id="433" r:id="rId19"/>
    <p:sldId id="376" r:id="rId20"/>
    <p:sldId id="268" r:id="rId21"/>
    <p:sldId id="269" r:id="rId22"/>
    <p:sldId id="270" r:id="rId23"/>
    <p:sldId id="276" r:id="rId24"/>
    <p:sldId id="284" r:id="rId25"/>
    <p:sldId id="285" r:id="rId26"/>
    <p:sldId id="434" r:id="rId27"/>
    <p:sldId id="345" r:id="rId28"/>
    <p:sldId id="344" r:id="rId29"/>
    <p:sldId id="278" r:id="rId30"/>
    <p:sldId id="277" r:id="rId31"/>
    <p:sldId id="279" r:id="rId32"/>
    <p:sldId id="280" r:id="rId33"/>
    <p:sldId id="281" r:id="rId34"/>
    <p:sldId id="282" r:id="rId35"/>
    <p:sldId id="312" r:id="rId36"/>
    <p:sldId id="313" r:id="rId37"/>
    <p:sldId id="435" r:id="rId38"/>
    <p:sldId id="348" r:id="rId39"/>
    <p:sldId id="314" r:id="rId40"/>
    <p:sldId id="283" r:id="rId41"/>
    <p:sldId id="349" r:id="rId42"/>
    <p:sldId id="315" r:id="rId43"/>
    <p:sldId id="300" r:id="rId44"/>
    <p:sldId id="299" r:id="rId45"/>
    <p:sldId id="301" r:id="rId46"/>
    <p:sldId id="302" r:id="rId47"/>
    <p:sldId id="343" r:id="rId48"/>
    <p:sldId id="287" r:id="rId49"/>
    <p:sldId id="271" r:id="rId50"/>
    <p:sldId id="289" r:id="rId51"/>
    <p:sldId id="290" r:id="rId52"/>
    <p:sldId id="291" r:id="rId53"/>
    <p:sldId id="292" r:id="rId54"/>
    <p:sldId id="272" r:id="rId55"/>
    <p:sldId id="293" r:id="rId56"/>
    <p:sldId id="342" r:id="rId57"/>
    <p:sldId id="274" r:id="rId58"/>
    <p:sldId id="395" r:id="rId59"/>
    <p:sldId id="396" r:id="rId60"/>
    <p:sldId id="350" r:id="rId61"/>
    <p:sldId id="316" r:id="rId62"/>
    <p:sldId id="318" r:id="rId63"/>
    <p:sldId id="325" r:id="rId64"/>
    <p:sldId id="324" r:id="rId65"/>
    <p:sldId id="317" r:id="rId66"/>
    <p:sldId id="329" r:id="rId67"/>
    <p:sldId id="331" r:id="rId68"/>
    <p:sldId id="379" r:id="rId69"/>
    <p:sldId id="352" r:id="rId70"/>
    <p:sldId id="335" r:id="rId71"/>
    <p:sldId id="353" r:id="rId72"/>
    <p:sldId id="354" r:id="rId73"/>
    <p:sldId id="267" r:id="rId74"/>
    <p:sldId id="294" r:id="rId75"/>
    <p:sldId id="296" r:id="rId76"/>
    <p:sldId id="340" r:id="rId77"/>
    <p:sldId id="297" r:id="rId78"/>
    <p:sldId id="341" r:id="rId79"/>
    <p:sldId id="355" r:id="rId80"/>
    <p:sldId id="362" r:id="rId81"/>
    <p:sldId id="363" r:id="rId82"/>
    <p:sldId id="398"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413" r:id="rId98"/>
    <p:sldId id="414" r:id="rId99"/>
    <p:sldId id="415" r:id="rId100"/>
    <p:sldId id="416" r:id="rId101"/>
    <p:sldId id="417" r:id="rId102"/>
    <p:sldId id="418" r:id="rId103"/>
    <p:sldId id="419" r:id="rId104"/>
    <p:sldId id="420" r:id="rId105"/>
    <p:sldId id="421" r:id="rId106"/>
    <p:sldId id="422" r:id="rId107"/>
    <p:sldId id="423" r:id="rId108"/>
    <p:sldId id="424" r:id="rId109"/>
    <p:sldId id="425" r:id="rId110"/>
    <p:sldId id="426" r:id="rId111"/>
    <p:sldId id="427" r:id="rId112"/>
    <p:sldId id="428" r:id="rId113"/>
    <p:sldId id="429" r:id="rId114"/>
    <p:sldId id="430" r:id="rId115"/>
    <p:sldId id="431" r:id="rId116"/>
    <p:sldId id="356" r:id="rId117"/>
    <p:sldId id="357" r:id="rId118"/>
    <p:sldId id="358" r:id="rId119"/>
    <p:sldId id="359" r:id="rId120"/>
    <p:sldId id="360" r:id="rId121"/>
    <p:sldId id="377" r:id="rId122"/>
    <p:sldId id="378" r:id="rId123"/>
    <p:sldId id="361"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p:restoredTop sz="94830"/>
  </p:normalViewPr>
  <p:slideViewPr>
    <p:cSldViewPr snapToGrid="0" snapToObjects="1">
      <p:cViewPr varScale="1">
        <p:scale>
          <a:sx n="105" d="100"/>
          <a:sy n="105" d="100"/>
        </p:scale>
        <p:origin x="200" y="53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73387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a:t>
            </a:r>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a:t>
            </a:r>
            <a:r>
              <a:rPr lang="en-US" baseline="0" dirty="0"/>
              <a:t> Think of credit data, when we want to eliminate outliers. Mean when you look for profit and opportunity cost </a:t>
            </a:r>
            <a:r>
              <a:rPr lang="mr-IN" baseline="0" dirty="0"/>
              <a:t>–</a:t>
            </a:r>
            <a:r>
              <a:rPr lang="en-US" baseline="0" dirty="0"/>
              <a:t> think real estate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58</a:t>
            </a:fld>
            <a:endParaRPr lang="en-US"/>
          </a:p>
        </p:txBody>
      </p:sp>
    </p:spTree>
    <p:extLst>
      <p:ext uri="{BB962C8B-B14F-4D97-AF65-F5344CB8AC3E}">
        <p14:creationId xmlns:p14="http://schemas.microsoft.com/office/powerpoint/2010/main" val="1230963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247519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150482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364359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1016288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200002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80</a:t>
            </a:fld>
            <a:endParaRPr lang="en-US"/>
          </a:p>
        </p:txBody>
      </p:sp>
    </p:spTree>
    <p:extLst>
      <p:ext uri="{BB962C8B-B14F-4D97-AF65-F5344CB8AC3E}">
        <p14:creationId xmlns:p14="http://schemas.microsoft.com/office/powerpoint/2010/main" val="678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1498535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 ADD WHATEVER YOU WANT HERE ABOUT POPULATION VS SAMPLE]</a:t>
            </a:r>
          </a:p>
          <a:p>
            <a:endParaRPr lang="en-US" dirty="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85</a:t>
            </a:fld>
            <a:endParaRPr lang="en-US"/>
          </a:p>
        </p:txBody>
      </p:sp>
    </p:spTree>
    <p:extLst>
      <p:ext uri="{BB962C8B-B14F-4D97-AF65-F5344CB8AC3E}">
        <p14:creationId xmlns:p14="http://schemas.microsoft.com/office/powerpoint/2010/main" val="2077898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 ADD WHATEVER YOU WANT HERE ABOUT POPULATION VS SAMPLE]</a:t>
            </a:r>
          </a:p>
          <a:p>
            <a:endParaRPr lang="en-US" dirty="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86</a:t>
            </a:fld>
            <a:endParaRPr lang="en-US"/>
          </a:p>
        </p:txBody>
      </p:sp>
    </p:spTree>
    <p:extLst>
      <p:ext uri="{BB962C8B-B14F-4D97-AF65-F5344CB8AC3E}">
        <p14:creationId xmlns:p14="http://schemas.microsoft.com/office/powerpoint/2010/main" val="2033449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 </a:t>
            </a:r>
            <a:r>
              <a:rPr lang="en-US"/>
              <a:t>how sub-sampling</a:t>
            </a:r>
            <a:r>
              <a:rPr lang="en-US" baseline="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87</a:t>
            </a:fld>
            <a:endParaRPr lang="en-US"/>
          </a:p>
        </p:txBody>
      </p:sp>
    </p:spTree>
    <p:extLst>
      <p:ext uri="{BB962C8B-B14F-4D97-AF65-F5344CB8AC3E}">
        <p14:creationId xmlns:p14="http://schemas.microsoft.com/office/powerpoint/2010/main" val="1980651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90</a:t>
            </a:fld>
            <a:endParaRPr lang="en-US"/>
          </a:p>
        </p:txBody>
      </p:sp>
    </p:spTree>
    <p:extLst>
      <p:ext uri="{BB962C8B-B14F-4D97-AF65-F5344CB8AC3E}">
        <p14:creationId xmlns:p14="http://schemas.microsoft.com/office/powerpoint/2010/main" val="551984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91</a:t>
            </a:fld>
            <a:endParaRPr lang="en-US"/>
          </a:p>
        </p:txBody>
      </p:sp>
    </p:spTree>
    <p:extLst>
      <p:ext uri="{BB962C8B-B14F-4D97-AF65-F5344CB8AC3E}">
        <p14:creationId xmlns:p14="http://schemas.microsoft.com/office/powerpoint/2010/main" val="1532954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92</a:t>
            </a:fld>
            <a:endParaRPr lang="en-US"/>
          </a:p>
        </p:txBody>
      </p:sp>
    </p:spTree>
    <p:extLst>
      <p:ext uri="{BB962C8B-B14F-4D97-AF65-F5344CB8AC3E}">
        <p14:creationId xmlns:p14="http://schemas.microsoft.com/office/powerpoint/2010/main" val="1600233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99</a:t>
            </a:fld>
            <a:endParaRPr lang="en-US"/>
          </a:p>
        </p:txBody>
      </p:sp>
    </p:spTree>
    <p:extLst>
      <p:ext uri="{BB962C8B-B14F-4D97-AF65-F5344CB8AC3E}">
        <p14:creationId xmlns:p14="http://schemas.microsoft.com/office/powerpoint/2010/main" val="1586746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105</a:t>
            </a:fld>
            <a:endParaRPr lang="en-US"/>
          </a:p>
        </p:txBody>
      </p:sp>
    </p:spTree>
    <p:extLst>
      <p:ext uri="{BB962C8B-B14F-4D97-AF65-F5344CB8AC3E}">
        <p14:creationId xmlns:p14="http://schemas.microsoft.com/office/powerpoint/2010/main" val="1692295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109</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112</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113</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114</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tiff"/><Relationship Id="rId7" Type="http://schemas.openxmlformats.org/officeDocument/2006/relationships/image" Target="../media/image101.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s>
</file>

<file path=ppt/slides/_rels/slide101.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2.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3.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4.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5.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10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74.png"/></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1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2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93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7.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8.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9.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177758"/>
            <a:ext cx="4948549" cy="2529269"/>
          </a:xfrm>
          <a:noFill/>
          <a:ln w="12700">
            <a:solidFill>
              <a:schemeClr val="tx1">
                <a:lumMod val="75000"/>
                <a:lumOff val="25000"/>
              </a:schemeClr>
            </a:solidFill>
          </a:ln>
        </p:spPr>
        <p:txBody>
          <a:bodyPr/>
          <a:lstStyle/>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p>
          <a:p>
            <a:pPr>
              <a:spcAft>
                <a:spcPts val="1200"/>
              </a:spcAft>
            </a:pPr>
            <a:endParaRPr lang="en-US" sz="2000" b="1" dirty="0"/>
          </a:p>
          <a:p>
            <a:pPr>
              <a:spcAft>
                <a:spcPts val="1200"/>
              </a:spcAft>
            </a:pPr>
            <a:endParaRPr lang="en-US" sz="2000" dirty="0"/>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p>
              <a:p>
                <a:pPr>
                  <a:spcBef>
                    <a:spcPts val="672"/>
                  </a:spcBef>
                  <a:spcAft>
                    <a:spcPts val="1200"/>
                  </a:spcAft>
                </a:pPr>
                <a:r>
                  <a:rPr lang="en-US" sz="2000" b="1" dirty="0"/>
                  <a:t>How well we know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charset="0"/>
                          </a:rPr>
                          <m:t>𝒇</m:t>
                        </m:r>
                      </m:e>
                    </m:acc>
                  </m:oMath>
                </a14:m>
                <a:r>
                  <a:rPr lang="en-US" sz="2000" b="1" dirty="0"/>
                  <a:t> </a:t>
                </a:r>
              </a:p>
            </p:txBody>
          </p:sp>
        </mc:Choice>
        <mc:Fallback xmlns="">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142512" cy="4674402"/>
              </a:xfrm>
              <a:prstGeom prst="rect">
                <a:avLst/>
              </a:prstGeom>
              <a:blipFill rotWithShape="0">
                <a:blip r:embed="rId2"/>
                <a:stretch>
                  <a:fillRect l="-1064" t="-520" b="-1560"/>
                </a:stretch>
              </a:blipFill>
              <a:ln w="12700">
                <a:solidFill>
                  <a:schemeClr val="tx1">
                    <a:lumMod val="75000"/>
                    <a:lumOff val="25000"/>
                  </a:schemeClr>
                </a:solidFill>
              </a:ln>
            </p:spPr>
            <p:txBody>
              <a:bodyPr/>
              <a:lstStyle/>
              <a:p>
                <a:r>
                  <a:rPr lang="en-US">
                    <a:noFill/>
                  </a:rPr>
                  <a:t> </a:t>
                </a:r>
              </a:p>
            </p:txBody>
          </p:sp>
        </mc:Fallback>
      </mc:AlternateContent>
      <p:sp>
        <p:nvSpPr>
          <p:cNvPr id="6" name="Content Placeholder 2"/>
          <p:cNvSpPr txBox="1">
            <a:spLocks/>
          </p:cNvSpPr>
          <p:nvPr/>
        </p:nvSpPr>
        <p:spPr>
          <a:xfrm>
            <a:off x="833414" y="3871531"/>
            <a:ext cx="4948549" cy="1980629"/>
          </a:xfrm>
          <a:prstGeom prst="rect">
            <a:avLst/>
          </a:prstGeom>
          <a:noFill/>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b="1"/>
              <a:t>Bootstrap </a:t>
            </a:r>
            <a:endParaRPr lang="en-US" sz="2000" b="1" dirty="0"/>
          </a:p>
          <a:p>
            <a:pPr>
              <a:spcAft>
                <a:spcPts val="1200"/>
              </a:spcAft>
            </a:pPr>
            <a:r>
              <a:rPr lang="en-US" sz="2000" b="1" dirty="0"/>
              <a:t>Standard Errors </a:t>
            </a:r>
          </a:p>
          <a:p>
            <a:pPr>
              <a:spcAft>
                <a:spcPts val="1200"/>
              </a:spcAft>
            </a:pPr>
            <a:r>
              <a:rPr lang="en-US" sz="2000" b="1" dirty="0"/>
              <a:t>Hypothesis Testing</a:t>
            </a:r>
          </a:p>
          <a:p>
            <a:pPr>
              <a:spcAft>
                <a:spcPts val="1200"/>
              </a:spcAft>
            </a:pPr>
            <a:r>
              <a:rPr lang="en-US" sz="2000" b="1" dirty="0"/>
              <a:t>Confidence Intervals</a:t>
            </a:r>
          </a:p>
          <a:p>
            <a:pPr>
              <a:spcAft>
                <a:spcPts val="1200"/>
              </a:spcAft>
            </a:pPr>
            <a:endParaRPr lang="en-US" sz="2000" dirty="0"/>
          </a:p>
          <a:p>
            <a:pPr>
              <a:spcAft>
                <a:spcPts val="1200"/>
              </a:spcAft>
            </a:pP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A174-6995-154B-806E-76D600B5A4AD}"/>
              </a:ext>
            </a:extLst>
          </p:cNvPr>
          <p:cNvSpPr>
            <a:spLocks noGrp="1"/>
          </p:cNvSpPr>
          <p:nvPr>
            <p:ph type="title"/>
          </p:nvPr>
        </p:nvSpPr>
        <p:spPr/>
        <p:txBody>
          <a:bodyPr/>
          <a:lstStyle/>
          <a:p>
            <a:r>
              <a:rPr lang="en-US" dirty="0"/>
              <a:t>Exercise: Which columns are predictors? </a:t>
            </a:r>
            <a:r>
              <a:rPr lang="en-US" dirty="0" err="1"/>
              <a:t>Respones</a:t>
            </a:r>
            <a:r>
              <a:rPr lang="en-US" dirty="0"/>
              <a:t>?</a:t>
            </a:r>
          </a:p>
        </p:txBody>
      </p:sp>
      <p:sp>
        <p:nvSpPr>
          <p:cNvPr id="3" name="Content Placeholder 2">
            <a:extLst>
              <a:ext uri="{FF2B5EF4-FFF2-40B4-BE49-F238E27FC236}">
                <a16:creationId xmlns:a16="http://schemas.microsoft.com/office/drawing/2014/main" id="{1D17F5DA-4525-0D4A-8CD9-B98100BAAAC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BD9C97-ED4B-B242-B551-8D60922CC64A}"/>
              </a:ext>
            </a:extLst>
          </p:cNvPr>
          <p:cNvSpPr>
            <a:spLocks noGrp="1"/>
          </p:cNvSpPr>
          <p:nvPr>
            <p:ph type="sldNum" sz="quarter" idx="12"/>
          </p:nvPr>
        </p:nvSpPr>
        <p:spPr/>
        <p:txBody>
          <a:bodyPr/>
          <a:lstStyle/>
          <a:p>
            <a:fld id="{81B7CCDB-6D39-0547-B7B3-C80E39D6513A}" type="slidenum">
              <a:rPr lang="en-US" smtClean="0"/>
              <a:t>9</a:t>
            </a:fld>
            <a:endParaRPr lang="en-US"/>
          </a:p>
        </p:txBody>
      </p:sp>
      <p:pic>
        <p:nvPicPr>
          <p:cNvPr id="6" name="Picture 5">
            <a:extLst>
              <a:ext uri="{FF2B5EF4-FFF2-40B4-BE49-F238E27FC236}">
                <a16:creationId xmlns:a16="http://schemas.microsoft.com/office/drawing/2014/main" id="{AE359C1F-9912-E64E-AB0D-D85A09CE5FA3}"/>
              </a:ext>
            </a:extLst>
          </p:cNvPr>
          <p:cNvPicPr>
            <a:picLocks noChangeAspect="1"/>
          </p:cNvPicPr>
          <p:nvPr/>
        </p:nvPicPr>
        <p:blipFill>
          <a:blip r:embed="rId2"/>
          <a:stretch>
            <a:fillRect/>
          </a:stretch>
        </p:blipFill>
        <p:spPr>
          <a:xfrm>
            <a:off x="0" y="2143599"/>
            <a:ext cx="12192000" cy="2570802"/>
          </a:xfrm>
          <a:prstGeom prst="rect">
            <a:avLst/>
          </a:prstGeom>
        </p:spPr>
      </p:pic>
    </p:spTree>
    <p:extLst>
      <p:ext uri="{BB962C8B-B14F-4D97-AF65-F5344CB8AC3E}">
        <p14:creationId xmlns:p14="http://schemas.microsoft.com/office/powerpoint/2010/main" val="11026876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16001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1002093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1623484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the same number of balls as the original one.</a:t>
            </a:r>
          </a:p>
        </p:txBody>
      </p:sp>
    </p:spTree>
    <p:extLst>
      <p:ext uri="{BB962C8B-B14F-4D97-AF65-F5344CB8AC3E}">
        <p14:creationId xmlns:p14="http://schemas.microsoft.com/office/powerpoint/2010/main" val="2127970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611099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1481588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a:t>Bootstrapping is the practice of estimating properties of an estimator by measuring those properties by, for example, sampling from the observed data.</a:t>
                </a:r>
              </a:p>
              <a:p>
                <a:endParaRPr lang="en-US" dirty="0"/>
              </a:p>
              <a:p>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sampling from our data set.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992898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a:latin typeface="Karla" charset="0"/>
                  <a:ea typeface="Karla" charset="0"/>
                  <a:cs typeface="Karla" charset="0"/>
                </a:endParaRPr>
              </a:p>
              <a:p>
                <a:pPr>
                  <a:spcAft>
                    <a:spcPts val="1200"/>
                  </a:spcAft>
                </a:pPr>
                <a:r>
                  <a:rPr lang="en-US" sz="2400" dirty="0">
                    <a:latin typeface="Karla" charset="0"/>
                    <a:ea typeface="Karla" charset="0"/>
                    <a:cs typeface="Karla" charset="0"/>
                  </a:rPr>
                  <a:t>If our data is drawn from a larger set of observations then we can empirically estimate the </a:t>
                </a:r>
                <a:r>
                  <a:rPr lang="en-US" sz="2400" b="1" dirty="0">
                    <a:latin typeface="Karla" charset="0"/>
                    <a:ea typeface="Karla" charset="0"/>
                    <a:cs typeface="Karla" charset="0"/>
                  </a:rPr>
                  <a:t>standard errors</a:t>
                </a:r>
                <a:r>
                  <a:rPr lang="en-US" sz="2400" dirty="0">
                    <a:latin typeface="Karla" charset="0"/>
                    <a:ea typeface="Karla" charset="0"/>
                    <a:cs typeface="Karla" charset="0"/>
                  </a:rPr>
                  <a:t>,</a:t>
                </a:r>
                <a:r>
                  <a:rPr lang="en-US" sz="2400" b="1"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through bootstrapping. </a:t>
                </a:r>
              </a:p>
              <a:p>
                <a:pPr>
                  <a:spcAft>
                    <a:spcPts val="1200"/>
                  </a:spcAft>
                </a:pPr>
                <a:r>
                  <a:rPr lang="en-US" sz="2400" dirty="0">
                    <a:latin typeface="Karla" charset="0"/>
                    <a:ea typeface="Karla" charset="0"/>
                    <a:cs typeface="Karla" charset="0"/>
                  </a:rPr>
                  <a:t>If we know the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we 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analytically, using the formulae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is normally distributed with mean 0 and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991507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a:solidFill>
                  <a:schemeClr val="accent2"/>
                </a:solidFill>
                <a:latin typeface="Karla" charset="0"/>
                <a:ea typeface="Karla" charset="0"/>
                <a:cs typeface="Karla" charset="0"/>
              </a:rPr>
              <a:t>Exercise: </a:t>
            </a:r>
            <a:r>
              <a:rPr lang="en-US" dirty="0">
                <a:solidFill>
                  <a:schemeClr val="tx1"/>
                </a:solidFill>
                <a:latin typeface="Karla" charset="0"/>
                <a:ea typeface="Karla" charset="0"/>
                <a:cs typeface="Karla" charset="0"/>
              </a:rPr>
              <a:t>Duplicate the following results for the </a:t>
            </a:r>
            <a:r>
              <a:rPr lang="en-US">
                <a:solidFill>
                  <a:schemeClr val="tx1"/>
                </a:solidFill>
                <a:latin typeface="Karla" charset="0"/>
                <a:ea typeface="Karla" charset="0"/>
                <a:cs typeface="Karla" charset="0"/>
              </a:rPr>
              <a:t>coefficients for TV </a:t>
            </a:r>
            <a:r>
              <a:rPr lang="en-US" dirty="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4552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30368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a:latin typeface="Karla" charset="0"/>
                    <a:ea typeface="Karla" charset="0"/>
                    <a:cs typeface="Karla" charset="0"/>
                  </a:rPr>
                  <a:t>) =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910348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a:t>Hypothesis testing is a formal process through which we evaluate the validity of a statistical hypothesis by considering evidence for or against the hypothesis gathered by random sampling of the data. </a:t>
                </a:r>
              </a:p>
              <a:p>
                <a:pPr marL="457200" indent="-457200">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buFont typeface="+mj-lt"/>
                  <a:buAutoNum type="arabicPeriod"/>
                </a:pPr>
                <a:r>
                  <a:rPr lang="en-US" sz="2400" dirty="0"/>
                  <a:t>Choose a type of analysis, i.e. how to use sample data to evaluate the null hypothesis. Typically this involves choosing a </a:t>
                </a:r>
                <a:r>
                  <a:rPr lang="en-US" sz="2400" b="1" dirty="0"/>
                  <a:t>single test statistic</a:t>
                </a:r>
                <a:r>
                  <a:rPr lang="en-US" sz="2400" dirty="0"/>
                  <a:t>.</a:t>
                </a:r>
              </a:p>
              <a:p>
                <a:pPr marL="457200" indent="-457200">
                  <a:buFont typeface="+mj-lt"/>
                  <a:buAutoNum type="arabicPeriod"/>
                </a:pPr>
                <a:r>
                  <a:rPr lang="en-US" sz="2400" b="1" dirty="0"/>
                  <a:t>Sample</a:t>
                </a:r>
                <a:r>
                  <a:rPr lang="en-US" sz="2400" dirty="0"/>
                  <a:t> data and compute the test statistic.</a:t>
                </a:r>
              </a:p>
              <a:p>
                <a:pPr marL="457200" indent="-457200">
                  <a:buFont typeface="+mj-lt"/>
                  <a:buAutoNum type="arabicPeriod"/>
                </a:pPr>
                <a:r>
                  <a:rPr lang="en-US" sz="2400" dirty="0"/>
                  <a:t>Use the value of the test statistic to either </a:t>
                </a:r>
                <a:r>
                  <a:rPr lang="en-US" sz="2400" b="1" dirty="0"/>
                  <a:t>reject</a:t>
                </a:r>
                <a:r>
                  <a:rPr lang="en-US" sz="2400" dirty="0"/>
                  <a:t> or </a:t>
                </a:r>
                <a:r>
                  <a:rPr lang="en-US" sz="2400" b="1" dirty="0"/>
                  <a:t>not reject</a:t>
                </a:r>
                <a:r>
                  <a:rPr lang="en-US" sz="2400" dirty="0"/>
                  <a:t> 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Sample</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bootstrap we can estimate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P-values for all three predictors </a:t>
            </a:r>
            <a:r>
              <a:rPr lang="en-US" sz="2400">
                <a:solidFill>
                  <a:schemeClr val="tx1">
                    <a:lumMod val="75000"/>
                    <a:lumOff val="25000"/>
                  </a:schemeClr>
                </a:solidFill>
                <a:latin typeface="Karla" charset="0"/>
                <a:ea typeface="Karla" charset="0"/>
                <a:cs typeface="Karla" charset="0"/>
              </a:rPr>
              <a:t>done independently</a:t>
            </a:r>
          </a:p>
          <a:p>
            <a:pPr>
              <a:spcAft>
                <a:spcPts val="1200"/>
              </a:spcAft>
            </a:pPr>
            <a:r>
              <a:rPr lang="en-US" sz="240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115</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116</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117</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a:t>
                </a:r>
                <a:r>
                  <a:rPr lang="en-US" sz="2400" b="1" dirty="0">
                    <a:solidFill>
                      <a:srgbClr val="002060"/>
                    </a:solidFill>
                  </a:rPr>
                  <a:t>unknown</a:t>
                </a:r>
                <a:r>
                  <a:rPr lang="en-US" sz="2400" dirty="0"/>
                  <a:t>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smtClean="0">
                        <a:solidFill>
                          <a:srgbClr val="002060"/>
                        </a:solidFill>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rotWithShape="0">
                <a:blip r:embed="rId3"/>
                <a:stretch>
                  <a:fillRect l="-945" t="-1013"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3360653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119</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120</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122</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solidFill>
            <a:srgbClr val="F9F9F9"/>
          </a:solid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Tree>
    <p:extLst>
      <p:ext uri="{BB962C8B-B14F-4D97-AF65-F5344CB8AC3E}">
        <p14:creationId xmlns:p14="http://schemas.microsoft.com/office/powerpoint/2010/main" val="46651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B12DC-1B8B-CA48-9401-26643B04271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15" name="Title 1"/>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endParaRPr lang="en-US" dirty="0"/>
          </a:p>
        </p:txBody>
      </p:sp>
      <p:sp>
        <p:nvSpPr>
          <p:cNvPr id="5" name="Title 4"/>
          <p:cNvSpPr>
            <a:spLocks noGrp="1"/>
          </p:cNvSpPr>
          <p:nvPr>
            <p:ph type="title"/>
          </p:nvPr>
        </p:nvSpPr>
        <p:spPr/>
        <p:txBody>
          <a:bodyPr/>
          <a:lstStyle/>
          <a:p>
            <a:r>
              <a:rPr lang="en-US" dirty="0"/>
              <a:t>Statistical Model</a:t>
            </a:r>
          </a:p>
        </p:txBody>
      </p:sp>
      <p:sp>
        <p:nvSpPr>
          <p:cNvPr id="16" name="Slide Number Placeholder 3"/>
          <p:cNvSpPr>
            <a:spLocks noGrp="1"/>
          </p:cNvSpPr>
          <p:nvPr>
            <p:ph type="sldNum" sz="quarter" idx="12"/>
          </p:nvPr>
        </p:nvSpPr>
        <p:spPr>
          <a:xfrm>
            <a:off x="9136999" y="6387748"/>
            <a:ext cx="2844800" cy="365125"/>
          </a:xfrm>
        </p:spPr>
        <p:txBody>
          <a:bodyPr/>
          <a:lstStyle/>
          <a:p>
            <a:fld id="{81B7CCDB-6D39-0547-B7B3-C80E39D6513A}" type="slidenum">
              <a:rPr lang="en-US" smtClean="0"/>
              <a:t>15</a:t>
            </a:fld>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7767"/>
                </a:stretch>
              </a:blipFill>
            </p:spPr>
            <p:txBody>
              <a:bodyPr/>
              <a:lstStyle/>
              <a:p>
                <a:r>
                  <a:rPr lang="en-US">
                    <a:noFill/>
                  </a:rPr>
                  <a:t> </a:t>
                </a:r>
              </a:p>
            </p:txBody>
          </p:sp>
        </mc:Fallback>
      </mc:AlternateContent>
      <p:cxnSp>
        <p:nvCxnSpPr>
          <p:cNvPr id="18" name="Straight Arrow Connector 17"/>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FE446D22-A807-1A44-A630-F024385105B2}"/>
              </a:ext>
            </a:extLst>
          </p:cNvPr>
          <p:cNvPicPr>
            <a:picLocks noChangeAspect="1"/>
          </p:cNvPicPr>
          <p:nvPr/>
        </p:nvPicPr>
        <p:blipFill>
          <a:blip r:embed="rId4"/>
          <a:stretch>
            <a:fillRect/>
          </a:stretch>
        </p:blipFill>
        <p:spPr>
          <a:xfrm>
            <a:off x="2615181" y="1461335"/>
            <a:ext cx="6857999" cy="625806"/>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Inference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575A-9B19-5944-B417-04059CAE075A}"/>
              </a:ext>
            </a:extLst>
          </p:cNvPr>
          <p:cNvSpPr>
            <a:spLocks noGrp="1"/>
          </p:cNvSpPr>
          <p:nvPr>
            <p:ph type="title"/>
          </p:nvPr>
        </p:nvSpPr>
        <p:spPr/>
        <p:txBody>
          <a:bodyPr/>
          <a:lstStyle/>
          <a:p>
            <a:r>
              <a:rPr lang="en-US" dirty="0"/>
              <a:t>Examples of Prediction vs Inference Problems</a:t>
            </a:r>
          </a:p>
        </p:txBody>
      </p:sp>
      <p:sp>
        <p:nvSpPr>
          <p:cNvPr id="3" name="Content Placeholder 2">
            <a:extLst>
              <a:ext uri="{FF2B5EF4-FFF2-40B4-BE49-F238E27FC236}">
                <a16:creationId xmlns:a16="http://schemas.microsoft.com/office/drawing/2014/main" id="{C8E979B6-53E0-EA4F-87D6-82C29793071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9B63EC-D34E-B044-AD79-5FEB474DE63E}"/>
              </a:ext>
            </a:extLst>
          </p:cNvPr>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917025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A7CD571-42BC-1A40-8186-BC198F105BF9}"/>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Simple Prediction Model: Nearest Neighbor</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77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id="{B27854F5-9087-4C47-92F8-07E7D56EC288}"/>
              </a:ext>
            </a:extLst>
          </p:cNvPr>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342433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22" name="TextBox 21"/>
              <p:cNvSpPr txBox="1"/>
              <p:nvPr/>
            </p:nvSpPr>
            <p:spPr>
              <a:xfrm>
                <a:off x="655958" y="921765"/>
                <a:ext cx="6382388" cy="830997"/>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Repeat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Do you think this is a good model? Why/why not?</a:t>
                </a:r>
              </a:p>
            </p:txBody>
          </p:sp>
        </mc:Choice>
        <mc:Fallback>
          <p:sp>
            <p:nvSpPr>
              <p:cNvPr id="22" name="TextBox 21"/>
              <p:cNvSpPr txBox="1">
                <a:spLocks noRot="1" noChangeAspect="1" noMove="1" noResize="1" noEditPoints="1" noAdjustHandles="1" noChangeArrowheads="1" noChangeShapeType="1" noTextEdit="1"/>
              </p:cNvSpPr>
              <p:nvPr/>
            </p:nvSpPr>
            <p:spPr>
              <a:xfrm>
                <a:off x="655958" y="921765"/>
                <a:ext cx="6382388" cy="830997"/>
              </a:xfrm>
              <a:prstGeom prst="rect">
                <a:avLst/>
              </a:prstGeom>
              <a:blipFill>
                <a:blip r:embed="rId3"/>
                <a:stretch>
                  <a:fillRect l="-1392" t="-4545" r="-398" b="-13636"/>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 Nearest neighbor</a:t>
            </a:r>
            <a:r>
              <a:rPr lang="en-US" b="1" dirty="0">
                <a:solidFill>
                  <a:srgbClr val="FF0000"/>
                </a:solidFill>
              </a:rPr>
              <a:t>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What happens to the predictions as </a:t>
            </a:r>
            <a:r>
              <a:rPr lang="en-US" i="1" dirty="0"/>
              <a:t>k</a:t>
            </a:r>
            <a:r>
              <a:rPr lang="en-US" dirty="0"/>
              <a:t> gets bigger? Why?</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4545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 What do you notice?</a:t>
            </a:r>
          </a:p>
        </p:txBody>
      </p:sp>
    </p:spTree>
    <p:extLst>
      <p:ext uri="{BB962C8B-B14F-4D97-AF65-F5344CB8AC3E}">
        <p14:creationId xmlns:p14="http://schemas.microsoft.com/office/powerpoint/2010/main" val="71251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br>
                  <a:rPr lang="en-US" sz="2400" dirty="0">
                    <a:solidFill>
                      <a:schemeClr val="tx1">
                        <a:lumMod val="75000"/>
                        <a:lumOff val="25000"/>
                      </a:schemeClr>
                    </a:solidFill>
                    <a:latin typeface="Karla" charset="0"/>
                    <a:ea typeface="Karla" charset="0"/>
                    <a:cs typeface="Karla" charset="0"/>
                  </a:rPr>
                </a:br>
                <a:r>
                  <a:rPr lang="en-US" sz="2400" dirty="0">
                    <a:solidFill>
                      <a:schemeClr val="tx1">
                        <a:lumMod val="75000"/>
                        <a:lumOff val="25000"/>
                      </a:schemeClr>
                    </a:solidFill>
                    <a:latin typeface="Karla" charset="0"/>
                    <a:ea typeface="Karla" charset="0"/>
                    <a:cs typeface="Karla" charset="0"/>
                  </a:rPr>
                  <a:t>(</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a:blip r:embed="rId4"/>
                <a:stretch>
                  <a:fillRect l="-830" t="-610"/>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E93A-DE36-F94C-8DE0-02EA8B759A6F}"/>
              </a:ext>
            </a:extLst>
          </p:cNvPr>
          <p:cNvSpPr>
            <a:spLocks noGrp="1"/>
          </p:cNvSpPr>
          <p:nvPr>
            <p:ph type="title"/>
          </p:nvPr>
        </p:nvSpPr>
        <p:spPr/>
        <p:txBody>
          <a:bodyPr/>
          <a:lstStyle/>
          <a:p>
            <a:r>
              <a:rPr lang="en-US" dirty="0"/>
              <a:t>CAUTION: Data Scientists Are Bad At Naming Things</a:t>
            </a:r>
          </a:p>
        </p:txBody>
      </p:sp>
      <p:sp>
        <p:nvSpPr>
          <p:cNvPr id="3" name="Content Placeholder 2">
            <a:extLst>
              <a:ext uri="{FF2B5EF4-FFF2-40B4-BE49-F238E27FC236}">
                <a16:creationId xmlns:a16="http://schemas.microsoft.com/office/drawing/2014/main" id="{4E0FD3F9-FA7E-4D49-961B-14F159764370}"/>
              </a:ext>
            </a:extLst>
          </p:cNvPr>
          <p:cNvSpPr>
            <a:spLocks noGrp="1"/>
          </p:cNvSpPr>
          <p:nvPr>
            <p:ph idx="1"/>
          </p:nvPr>
        </p:nvSpPr>
        <p:spPr/>
        <p:txBody>
          <a:bodyPr/>
          <a:lstStyle/>
          <a:p>
            <a:r>
              <a:rPr lang="en-US" b="1" dirty="0"/>
              <a:t>Don’t confuse this with “</a:t>
            </a:r>
            <a:r>
              <a:rPr lang="en-US" dirty="0"/>
              <a:t>k-means clustering”.</a:t>
            </a:r>
          </a:p>
          <a:p>
            <a:endParaRPr lang="en-US" b="1" dirty="0"/>
          </a:p>
          <a:p>
            <a:r>
              <a:rPr lang="en-US" b="1" dirty="0"/>
              <a:t>(k) Nearest Neighbors</a:t>
            </a:r>
            <a:r>
              <a:rPr lang="en-US" dirty="0"/>
              <a:t>: predict a single sample’s </a:t>
            </a:r>
            <a:r>
              <a:rPr lang="en-US" i="1" dirty="0"/>
              <a:t>label </a:t>
            </a:r>
            <a:r>
              <a:rPr lang="en-US" dirty="0"/>
              <a:t>based on label of nearest neighbors. </a:t>
            </a:r>
            <a:r>
              <a:rPr lang="en-US" b="1" dirty="0"/>
              <a:t>Needs labels (“Supervised”)</a:t>
            </a:r>
          </a:p>
          <a:p>
            <a:endParaRPr lang="en-US" dirty="0"/>
          </a:p>
          <a:p>
            <a:r>
              <a:rPr lang="en-US" b="1" dirty="0"/>
              <a:t>K-means clustering</a:t>
            </a:r>
            <a:r>
              <a:rPr lang="en-US" dirty="0"/>
              <a:t>: predict </a:t>
            </a:r>
            <a:r>
              <a:rPr lang="en-US" i="1" dirty="0"/>
              <a:t>how samples are grouped </a:t>
            </a:r>
            <a:r>
              <a:rPr lang="en-US" dirty="0"/>
              <a:t>based on patterns of proximity. </a:t>
            </a:r>
            <a:r>
              <a:rPr lang="en-US" b="1" dirty="0"/>
              <a:t>No labels (“unsupervised”)</a:t>
            </a:r>
            <a:endParaRPr lang="en-US" dirty="0"/>
          </a:p>
          <a:p>
            <a:endParaRPr lang="en-US" dirty="0"/>
          </a:p>
          <a:p>
            <a:r>
              <a:rPr lang="en-US" dirty="0"/>
              <a:t>We’ll see k-means clustering later.</a:t>
            </a:r>
          </a:p>
        </p:txBody>
      </p:sp>
      <p:sp>
        <p:nvSpPr>
          <p:cNvPr id="4" name="Slide Number Placeholder 3">
            <a:extLst>
              <a:ext uri="{FF2B5EF4-FFF2-40B4-BE49-F238E27FC236}">
                <a16:creationId xmlns:a16="http://schemas.microsoft.com/office/drawing/2014/main" id="{71F8ED5F-C90D-1A4E-A34D-1D399F12ED9F}"/>
              </a:ext>
            </a:extLst>
          </p:cNvPr>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302909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29390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views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1"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a:t>
            </a:r>
            <a:r>
              <a:rPr lang="en-US" sz="2400" i="1" dirty="0">
                <a:solidFill>
                  <a:schemeClr val="tx1">
                    <a:lumMod val="75000"/>
                    <a:lumOff val="25000"/>
                  </a:schemeClr>
                </a:solidFill>
                <a:latin typeface="Karla" charset="0"/>
                <a:ea typeface="Karla" charset="0"/>
                <a:cs typeface="Karla" charset="0"/>
              </a:rPr>
              <a:t>categorical </a:t>
            </a:r>
            <a:r>
              <a:rPr lang="en-US" sz="2400" dirty="0">
                <a:solidFill>
                  <a:schemeClr val="tx1">
                    <a:lumMod val="75000"/>
                    <a:lumOff val="25000"/>
                  </a:schemeClr>
                </a:solidFill>
                <a:latin typeface="Karla" charset="0"/>
                <a:ea typeface="Karla" charset="0"/>
                <a:cs typeface="Karla" charset="0"/>
              </a:rPr>
              <a:t>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(Why? Think about units…)</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0DF2-5825-464E-92EF-D857C75FDB54}"/>
              </a:ext>
            </a:extLst>
          </p:cNvPr>
          <p:cNvSpPr>
            <a:spLocks noGrp="1"/>
          </p:cNvSpPr>
          <p:nvPr>
            <p:ph type="title"/>
          </p:nvPr>
        </p:nvSpPr>
        <p:spPr/>
        <p:txBody>
          <a:bodyPr/>
          <a:lstStyle/>
          <a:p>
            <a:r>
              <a:rPr lang="en-US" dirty="0"/>
              <a:t>Why did we split the data?</a:t>
            </a:r>
          </a:p>
        </p:txBody>
      </p:sp>
      <p:sp>
        <p:nvSpPr>
          <p:cNvPr id="3" name="Content Placeholder 2">
            <a:extLst>
              <a:ext uri="{FF2B5EF4-FFF2-40B4-BE49-F238E27FC236}">
                <a16:creationId xmlns:a16="http://schemas.microsoft.com/office/drawing/2014/main" id="{53093116-82C5-8A4B-B284-2DEF8AA513F6}"/>
              </a:ext>
            </a:extLst>
          </p:cNvPr>
          <p:cNvSpPr>
            <a:spLocks noGrp="1"/>
          </p:cNvSpPr>
          <p:nvPr>
            <p:ph idx="1"/>
          </p:nvPr>
        </p:nvSpPr>
        <p:spPr/>
        <p:txBody>
          <a:bodyPr/>
          <a:lstStyle/>
          <a:p>
            <a:r>
              <a:rPr lang="en-US" dirty="0"/>
              <a:t>Could we have evaluated the error on the training data (grey crosses)?</a:t>
            </a:r>
          </a:p>
          <a:p>
            <a:endParaRPr lang="en-US" dirty="0"/>
          </a:p>
        </p:txBody>
      </p:sp>
      <p:sp>
        <p:nvSpPr>
          <p:cNvPr id="4" name="Slide Number Placeholder 3">
            <a:extLst>
              <a:ext uri="{FF2B5EF4-FFF2-40B4-BE49-F238E27FC236}">
                <a16:creationId xmlns:a16="http://schemas.microsoft.com/office/drawing/2014/main" id="{03FB0D9B-5468-AC40-86B9-3D2E273C64B1}"/>
              </a:ext>
            </a:extLst>
          </p:cNvPr>
          <p:cNvSpPr>
            <a:spLocks noGrp="1"/>
          </p:cNvSpPr>
          <p:nvPr>
            <p:ph type="sldNum" sz="quarter" idx="12"/>
          </p:nvPr>
        </p:nvSpPr>
        <p:spPr/>
        <p:txBody>
          <a:bodyPr/>
          <a:lstStyle/>
          <a:p>
            <a:fld id="{81B7CCDB-6D39-0547-B7B3-C80E39D6513A}" type="slidenum">
              <a:rPr lang="en-US" smtClean="0"/>
              <a:t>36</a:t>
            </a:fld>
            <a:endParaRPr lang="en-US"/>
          </a:p>
        </p:txBody>
      </p:sp>
      <p:pic>
        <p:nvPicPr>
          <p:cNvPr id="5" name="Picture 4">
            <a:extLst>
              <a:ext uri="{FF2B5EF4-FFF2-40B4-BE49-F238E27FC236}">
                <a16:creationId xmlns:a16="http://schemas.microsoft.com/office/drawing/2014/main" id="{BE616C1F-3F31-A446-9945-65BB27F67410}"/>
              </a:ext>
            </a:extLst>
          </p:cNvPr>
          <p:cNvPicPr>
            <a:picLocks noChangeAspect="1"/>
          </p:cNvPicPr>
          <p:nvPr/>
        </p:nvPicPr>
        <p:blipFill>
          <a:blip r:embed="rId2"/>
          <a:stretch>
            <a:fillRect/>
          </a:stretch>
        </p:blipFill>
        <p:spPr>
          <a:xfrm>
            <a:off x="2615184" y="1463040"/>
            <a:ext cx="6858000" cy="4572000"/>
          </a:xfrm>
          <a:prstGeom prst="rect">
            <a:avLst/>
          </a:prstGeom>
        </p:spPr>
      </p:pic>
    </p:spTree>
    <p:extLst>
      <p:ext uri="{BB962C8B-B14F-4D97-AF65-F5344CB8AC3E}">
        <p14:creationId xmlns:p14="http://schemas.microsoft.com/office/powerpoint/2010/main" val="1471324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36311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Data</a:t>
            </a: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41558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 on test data</a:t>
            </a:r>
            <a:r>
              <a:rPr lang="en-US" sz="2400" i="1" dirty="0">
                <a:solidFill>
                  <a:schemeClr val="tx1">
                    <a:lumMod val="75000"/>
                    <a:lumOff val="25000"/>
                  </a:schemeClr>
                </a:solidFill>
                <a:latin typeface="Karla" charset="0"/>
                <a:ea typeface="Karla" charset="0"/>
                <a:cs typeface="Karla" charset="0"/>
              </a:rPr>
              <a:t>. </a:t>
            </a:r>
            <a:r>
              <a:rPr lang="en-US" sz="2400" b="1" i="1" dirty="0">
                <a:solidFill>
                  <a:schemeClr val="tx1">
                    <a:lumMod val="75000"/>
                    <a:lumOff val="25000"/>
                  </a:schemeClr>
                </a:solidFill>
                <a:latin typeface="Karla" charset="0"/>
                <a:ea typeface="Karla" charset="0"/>
                <a:cs typeface="Karla" charset="0"/>
              </a:rPr>
              <a:t>Which k is best</a:t>
            </a:r>
            <a:r>
              <a:rPr lang="en-US" sz="2400" i="1" dirty="0">
                <a:solidFill>
                  <a:schemeClr val="tx1">
                    <a:lumMod val="75000"/>
                    <a:lumOff val="25000"/>
                  </a:schemeClr>
                </a:solidFill>
                <a:latin typeface="Karla" charset="0"/>
                <a:ea typeface="Karla" charset="0"/>
                <a:cs typeface="Karla" charset="0"/>
              </a:rPr>
              <a:t>?</a:t>
            </a:r>
          </a:p>
        </p:txBody>
      </p:sp>
    </p:spTree>
    <p:extLst>
      <p:ext uri="{BB962C8B-B14F-4D97-AF65-F5344CB8AC3E}">
        <p14:creationId xmlns:p14="http://schemas.microsoft.com/office/powerpoint/2010/main" val="1928626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613228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cxnSp>
        <p:nvCxnSpPr>
          <p:cNvPr id="6" name="Straight Connector 5"/>
          <p:cNvCxnSpPr/>
          <p:nvPr/>
        </p:nvCxnSpPr>
        <p:spPr>
          <a:xfrm>
            <a:off x="7532915" y="3947886"/>
            <a:ext cx="522514" cy="0"/>
          </a:xfrm>
          <a:prstGeom prst="line">
            <a:avLst/>
          </a:prstGeom>
          <a:ln>
            <a:solidFill>
              <a:srgbClr val="AFAF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5537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dollars instead of thousands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pic>
        <p:nvPicPr>
          <p:cNvPr id="3" name="Picture 2"/>
          <p:cNvPicPr>
            <a:picLocks noChangeAspect="1"/>
          </p:cNvPicPr>
          <p:nvPr/>
        </p:nvPicPr>
        <p:blipFill>
          <a:blip r:embed="rId4"/>
          <a:stretch>
            <a:fillRect/>
          </a:stretch>
        </p:blipFill>
        <p:spPr>
          <a:xfrm>
            <a:off x="9440734" y="3520212"/>
            <a:ext cx="1507353" cy="798010"/>
          </a:xfrm>
          <a:prstGeom prst="rect">
            <a:avLst/>
          </a:prstGeom>
        </p:spPr>
      </p:pic>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2082925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pic>
        <p:nvPicPr>
          <p:cNvPr id="5" name="Picture 4">
            <a:extLst>
              <a:ext uri="{FF2B5EF4-FFF2-40B4-BE49-F238E27FC236}">
                <a16:creationId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acc>
                          <m:accPr>
                            <m:chr m:val="̂"/>
                            <m:ctrlPr>
                              <a:rPr lang="en-US" sz="2400" i="1" smtClean="0">
                                <a:solidFill>
                                  <a:schemeClr val="tx1">
                                    <a:lumMod val="75000"/>
                                    <a:lumOff val="25000"/>
                                  </a:schemeClr>
                                </a:solidFill>
                                <a:latin typeface="Cambria Math" panose="02040503050406030204" pitchFamily="18"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84229940"/>
              </p:ext>
            </p:extLst>
          </p:nvPr>
        </p:nvGraphicFramePr>
        <p:xfrm>
          <a:off x="3211466" y="2845342"/>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364234">
                  <a:extLst>
                    <a:ext uri="{9D8B030D-6E8A-4147-A177-3AD203B41FA5}">
                      <a16:colId xmlns:a16="http://schemas.microsoft.com/office/drawing/2014/main" val="20001"/>
                    </a:ext>
                  </a:extLst>
                </a:gridCol>
                <a:gridCol w="1994378">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rPr dirty="0"/>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r h="300000">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482812" y="5657671"/>
            <a:ext cx="935406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1673977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767621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56</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Loss Function </a:t>
            </a:r>
            <a:br>
              <a:rPr lang="en-US" dirty="0"/>
            </a:br>
            <a:endParaRPr lang="en-US" dirty="0"/>
          </a:p>
        </p:txBody>
      </p:sp>
      <p:sp>
        <p:nvSpPr>
          <p:cNvPr id="3" name="Content Placeholder 2"/>
          <p:cNvSpPr>
            <a:spLocks noGrp="1"/>
          </p:cNvSpPr>
          <p:nvPr>
            <p:ph idx="1"/>
          </p:nvPr>
        </p:nvSpPr>
        <p:spPr>
          <a:xfrm>
            <a:off x="833415" y="1177758"/>
            <a:ext cx="10327008" cy="4960152"/>
          </a:xfrm>
        </p:spPr>
        <p:txBody>
          <a:bodyPr/>
          <a:lstStyle/>
          <a:p>
            <a:pPr>
              <a:spcAft>
                <a:spcPts val="1800"/>
              </a:spcAft>
            </a:pPr>
            <a:r>
              <a:rPr lang="en-US" sz="2400" dirty="0"/>
              <a:t>There are multiple ways to measure the fitness of a model, i.e. there are multiple </a:t>
            </a:r>
            <a:r>
              <a:rPr lang="en-US" sz="2400" b="1" dirty="0"/>
              <a:t>loss functions</a:t>
            </a:r>
            <a:r>
              <a:rPr lang="en-US" sz="2400" dirty="0"/>
              <a:t>.</a:t>
            </a:r>
          </a:p>
          <a:p>
            <a:pPr>
              <a:spcAft>
                <a:spcPts val="1800"/>
              </a:spcAft>
            </a:pPr>
            <a:r>
              <a:rPr lang="en-US" sz="2400" dirty="0"/>
              <a:t> </a:t>
            </a:r>
            <a:r>
              <a:rPr lang="en-US" sz="2400" b="1" dirty="0"/>
              <a:t>Max absolute deviation</a:t>
            </a:r>
            <a:r>
              <a:rPr lang="en-US" sz="2400" dirty="0"/>
              <a:t>: Count only the biggest </a:t>
            </a:r>
            <a:r>
              <a:rPr lang="en-US" sz="2400" i="1" dirty="0"/>
              <a:t>error</a:t>
            </a:r>
          </a:p>
          <a:p>
            <a:pPr>
              <a:spcAft>
                <a:spcPts val="1800"/>
              </a:spcAft>
            </a:pPr>
            <a:endParaRPr lang="en-US" sz="2400" b="1" dirty="0"/>
          </a:p>
          <a:p>
            <a:pPr>
              <a:spcAft>
                <a:spcPts val="1800"/>
              </a:spcAft>
            </a:pPr>
            <a:r>
              <a:rPr lang="en-US" sz="2400" b="1" dirty="0"/>
              <a:t>Sum of absolute deviations: </a:t>
            </a:r>
            <a:r>
              <a:rPr lang="en-US" sz="2400" dirty="0"/>
              <a:t>Add up the </a:t>
            </a:r>
            <a:r>
              <a:rPr lang="en-US" sz="2400" i="1" dirty="0"/>
              <a:t>error</a:t>
            </a:r>
          </a:p>
          <a:p>
            <a:pPr>
              <a:spcAft>
                <a:spcPts val="1800"/>
              </a:spcAft>
            </a:pPr>
            <a:endParaRPr lang="en-US" sz="2400" b="1" dirty="0"/>
          </a:p>
          <a:p>
            <a:pPr>
              <a:spcAft>
                <a:spcPts val="1800"/>
              </a:spcAft>
            </a:pPr>
            <a:r>
              <a:rPr lang="en-US" sz="2400" b="1" dirty="0"/>
              <a:t>Sum of squared errors: </a:t>
            </a:r>
            <a:r>
              <a:rPr lang="en-US" sz="2400" dirty="0"/>
              <a:t>Add up the squared </a:t>
            </a:r>
            <a:r>
              <a:rPr lang="en-US" sz="2400" i="1" dirty="0"/>
              <a:t>error</a:t>
            </a:r>
          </a:p>
          <a:p>
            <a:pPr>
              <a:spcAft>
                <a:spcPts val="1800"/>
              </a:spcAft>
            </a:pPr>
            <a:endParaRPr lang="en-US" sz="2400" dirty="0"/>
          </a:p>
          <a:p>
            <a:pPr>
              <a:spcAft>
                <a:spcPts val="1800"/>
              </a:spcAft>
            </a:pPr>
            <a:endParaRPr lang="en-US" sz="2400" dirty="0"/>
          </a:p>
          <a:p>
            <a:pPr>
              <a:spcAft>
                <a:spcPts val="1800"/>
              </a:spcAft>
            </a:pPr>
            <a:endParaRPr lang="en-US" sz="2400" dirty="0"/>
          </a:p>
          <a:p>
            <a:pPr>
              <a:spcAft>
                <a:spcPts val="1800"/>
              </a:spcAft>
            </a:pPr>
            <a:endParaRPr lang="en-US" sz="2400" dirty="0"/>
          </a:p>
        </p:txBody>
      </p:sp>
      <p:pic>
        <p:nvPicPr>
          <p:cNvPr id="4" name="Picture 3"/>
          <p:cNvPicPr>
            <a:picLocks noChangeAspect="1"/>
          </p:cNvPicPr>
          <p:nvPr/>
        </p:nvPicPr>
        <p:blipFill>
          <a:blip r:embed="rId2"/>
          <a:stretch>
            <a:fillRect/>
          </a:stretch>
        </p:blipFill>
        <p:spPr>
          <a:xfrm>
            <a:off x="5247005" y="2899735"/>
            <a:ext cx="1697990" cy="453390"/>
          </a:xfrm>
          <a:prstGeom prst="rect">
            <a:avLst/>
          </a:prstGeom>
        </p:spPr>
      </p:pic>
      <p:pic>
        <p:nvPicPr>
          <p:cNvPr id="5" name="Picture 4"/>
          <p:cNvPicPr>
            <a:picLocks noChangeAspect="1"/>
          </p:cNvPicPr>
          <p:nvPr/>
        </p:nvPicPr>
        <p:blipFill>
          <a:blip r:embed="rId3"/>
          <a:stretch>
            <a:fillRect/>
          </a:stretch>
        </p:blipFill>
        <p:spPr>
          <a:xfrm>
            <a:off x="3895725" y="4160298"/>
            <a:ext cx="4400550" cy="817880"/>
          </a:xfrm>
          <a:prstGeom prst="rect">
            <a:avLst/>
          </a:prstGeom>
        </p:spPr>
      </p:pic>
      <p:pic>
        <p:nvPicPr>
          <p:cNvPr id="7" name="Picture 6"/>
          <p:cNvPicPr>
            <a:picLocks noChangeAspect="1"/>
          </p:cNvPicPr>
          <p:nvPr/>
        </p:nvPicPr>
        <p:blipFill>
          <a:blip r:embed="rId4"/>
          <a:stretch>
            <a:fillRect/>
          </a:stretch>
        </p:blipFill>
        <p:spPr>
          <a:xfrm>
            <a:off x="3408680" y="5483674"/>
            <a:ext cx="5374640" cy="934720"/>
          </a:xfrm>
          <a:prstGeom prst="rect">
            <a:avLst/>
          </a:prstGeom>
        </p:spPr>
      </p:pic>
    </p:spTree>
    <p:extLst>
      <p:ext uri="{BB962C8B-B14F-4D97-AF65-F5344CB8AC3E}">
        <p14:creationId xmlns:p14="http://schemas.microsoft.com/office/powerpoint/2010/main" val="1433132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Revisited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4805" y="1868899"/>
            <a:ext cx="7408070" cy="4630044"/>
          </a:xfrm>
        </p:spPr>
      </p:pic>
      <p:sp>
        <p:nvSpPr>
          <p:cNvPr id="5" name="TextBox 4"/>
          <p:cNvSpPr txBox="1"/>
          <p:nvPr/>
        </p:nvSpPr>
        <p:spPr>
          <a:xfrm>
            <a:off x="754380" y="1263109"/>
            <a:ext cx="10652760" cy="830997"/>
          </a:xfrm>
          <a:prstGeom prst="rect">
            <a:avLst/>
          </a:prstGeom>
          <a:noFill/>
        </p:spPr>
        <p:txBody>
          <a:bodyPr wrap="square" rtlCol="0">
            <a:spAutoFit/>
          </a:bodyPr>
          <a:lstStyle/>
          <a:p>
            <a:r>
              <a:rPr lang="en-US" sz="2400" b="1" dirty="0">
                <a:latin typeface="Karla" charset="0"/>
                <a:ea typeface="Karla" charset="0"/>
                <a:cs typeface="Karla" charset="0"/>
              </a:rPr>
              <a:t>Question</a:t>
            </a:r>
            <a:r>
              <a:rPr lang="en-US" sz="2400" dirty="0">
                <a:latin typeface="Karla" charset="0"/>
                <a:ea typeface="Karla" charset="0"/>
                <a:cs typeface="Karla" charset="0"/>
              </a:rPr>
              <a:t>: In what scenarios would you choose Mean Absolute Deviation or Max Absolute Deviation over MSE?</a:t>
            </a:r>
          </a:p>
        </p:txBody>
      </p:sp>
    </p:spTree>
    <p:extLst>
      <p:ext uri="{BB962C8B-B14F-4D97-AF65-F5344CB8AC3E}">
        <p14:creationId xmlns:p14="http://schemas.microsoft.com/office/powerpoint/2010/main" val="476283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121367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Significance of Predictors</a:t>
            </a:r>
            <a:br>
              <a:rPr lang="en-US" sz="4000" dirty="0"/>
            </a:b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110500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three things 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1200"/>
                  </a:spcAft>
                  <a:buFont typeface="Arial" charset="0"/>
                  <a:buChar char="•"/>
                </a:pPr>
                <a:r>
                  <a:rPr lang="en-US" sz="2400" dirty="0">
                    <a:latin typeface="Karla" charset="0"/>
                    <a:ea typeface="Karla" charset="0"/>
                    <a:cs typeface="Karla" charset="0"/>
                  </a:rPr>
                  <a:t>limited sample size</a:t>
                </a:r>
              </a:p>
              <a:p>
                <a:pPr>
                  <a:spcAft>
                    <a:spcPts val="600"/>
                  </a:spcAft>
                </a:pPr>
                <a:r>
                  <a:rPr lang="en-US" sz="2400" b="1" dirty="0">
                    <a:latin typeface="Karla" charset="0"/>
                    <a:ea typeface="Karla" charset="0"/>
                    <a:cs typeface="Karla" charset="0"/>
                  </a:rPr>
                  <a:t>We 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025516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88646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cxnSp>
        <p:nvCxnSpPr>
          <p:cNvPr id="5" name="Straight Connector 4"/>
          <p:cNvCxnSpPr/>
          <p:nvPr/>
        </p:nvCxnSpPr>
        <p:spPr>
          <a:xfrm flipH="1">
            <a:off x="8098971" y="2931886"/>
            <a:ext cx="14515" cy="2481943"/>
          </a:xfrm>
          <a:prstGeom prst="line">
            <a:avLst/>
          </a:prstGeom>
          <a:ln w="22225">
            <a:solidFill>
              <a:srgbClr val="1B77B4"/>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168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Tree>
    <p:extLst>
      <p:ext uri="{BB962C8B-B14F-4D97-AF65-F5344CB8AC3E}">
        <p14:creationId xmlns:p14="http://schemas.microsoft.com/office/powerpoint/2010/main" val="667349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One set of observations</a:t>
            </a:r>
            <a:r>
              <a:rPr lang="en-US" sz="2400">
                <a:ea typeface="Cambria Math" charset="0"/>
                <a:cs typeface="Cambria Math" charset="0"/>
              </a:rPr>
              <a:t>, ‘one realization’, means one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Tree>
    <p:extLst>
      <p:ext uri="{BB962C8B-B14F-4D97-AF65-F5344CB8AC3E}">
        <p14:creationId xmlns:p14="http://schemas.microsoft.com/office/powerpoint/2010/main" val="346729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7" name="Picture 6">
            <a:extLst>
              <a:ext uri="{FF2B5EF4-FFF2-40B4-BE49-F238E27FC236}">
                <a16:creationId xmlns:a16="http://schemas.microsoft.com/office/drawing/2014/main" id="{42223797-0293-E14C-82EF-CCAFA1D583AC}"/>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855046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5" name="Picture 4">
            <a:extLst>
              <a:ext uri="{FF2B5EF4-FFF2-40B4-BE49-F238E27FC236}">
                <a16:creationId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894732"/>
              </p:ext>
            </p:extLst>
          </p:nvPr>
        </p:nvGraphicFramePr>
        <p:xfrm>
          <a:off x="3171125" y="3168091"/>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r h="300000">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solidFill>
                      <a:schemeClr val="accent2">
                        <a:alpha val="63000"/>
                      </a:schemeClr>
                    </a:solidFill>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5" y="3572073"/>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6049276"/>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1"/>
            <a:ext cx="327547" cy="2139049"/>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pic>
        <p:nvPicPr>
          <p:cNvPr id="7" name="Picture 6">
            <a:extLst>
              <a:ext uri="{FF2B5EF4-FFF2-40B4-BE49-F238E27FC236}">
                <a16:creationId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pic>
        <p:nvPicPr>
          <p:cNvPr id="7" name="Picture 6">
            <a:extLst>
              <a:ext uri="{FF2B5EF4-FFF2-40B4-BE49-F238E27FC236}">
                <a16:creationId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815797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62578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38136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1376649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44877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680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c</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graphicFrame>
        <p:nvGraphicFramePr>
          <p:cNvPr id="16" name="Content Placeholder 4"/>
          <p:cNvGraphicFramePr>
            <a:graphicFrameLocks/>
          </p:cNvGraphicFramePr>
          <p:nvPr>
            <p:extLst>
              <p:ext uri="{D42A27DB-BD31-4B8C-83A1-F6EECF244321}">
                <p14:modId xmlns:p14="http://schemas.microsoft.com/office/powerpoint/2010/main" val="623204328"/>
              </p:ext>
            </p:extLst>
          </p:nvPr>
        </p:nvGraphicFramePr>
        <p:xfrm>
          <a:off x="3171125" y="3168091"/>
          <a:ext cx="5769068" cy="256032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r h="300000">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tc>
                <a:tc>
                  <a:txBody>
                    <a:bodyPr/>
                    <a:lstStyle/>
                    <a:p>
                      <a:r>
                        <a:rPr lang="mr-IN" dirty="0"/>
                        <a:t>…</a:t>
                      </a:r>
                      <a:endParaRPr dirty="0"/>
                    </a:p>
                  </a:txBody>
                  <a:tcPr>
                    <a:solidFill>
                      <a:schemeClr val="accent2">
                        <a:alpha val="63000"/>
                      </a:schemeClr>
                    </a:solidFill>
                  </a:tcPr>
                </a:tc>
                <a:extLst>
                  <a:ext uri="{0D108BD9-81ED-4DB2-BD59-A6C34878D82A}">
                    <a16:rowId xmlns:a16="http://schemas.microsoft.com/office/drawing/2014/main" val="10006"/>
                  </a:ext>
                </a:extLst>
              </a:tr>
            </a:tbl>
          </a:graphicData>
        </a:graphic>
      </p:graphicFrame>
      <p:sp>
        <p:nvSpPr>
          <p:cNvPr id="17" name="Left Brace 16"/>
          <p:cNvSpPr/>
          <p:nvPr/>
        </p:nvSpPr>
        <p:spPr>
          <a:xfrm rot="16200000">
            <a:off x="5372965" y="3572073"/>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18" name="TextBox 17"/>
          <p:cNvSpPr txBox="1"/>
          <p:nvPr/>
        </p:nvSpPr>
        <p:spPr>
          <a:xfrm>
            <a:off x="4449169" y="6049276"/>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9" name="Left Brace 18"/>
          <p:cNvSpPr/>
          <p:nvPr/>
        </p:nvSpPr>
        <p:spPr>
          <a:xfrm>
            <a:off x="2606722" y="3589361"/>
            <a:ext cx="327547" cy="2139049"/>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2258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79</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0516953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80</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later.</a:t>
            </a:r>
          </a:p>
        </p:txBody>
      </p:sp>
    </p:spTree>
    <p:extLst>
      <p:ext uri="{BB962C8B-B14F-4D97-AF65-F5344CB8AC3E}">
        <p14:creationId xmlns:p14="http://schemas.microsoft.com/office/powerpoint/2010/main" val="487942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three things 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a:latin typeface="Karla" charset="0"/>
                  <a:ea typeface="Karla" charset="0"/>
                  <a:cs typeface="Karla" charset="0"/>
                </a:endParaRPr>
              </a:p>
              <a:p>
                <a:pPr>
                  <a:spcAft>
                    <a:spcPts val="600"/>
                  </a:spcAft>
                </a:pPr>
                <a:r>
                  <a:rPr lang="en-US" sz="2400" b="1" dirty="0">
                    <a:latin typeface="Karla" charset="0"/>
                    <a:ea typeface="Karla" charset="0"/>
                    <a:cs typeface="Karla" charset="0"/>
                  </a:rPr>
                  <a:t>We now address sample size</a:t>
                </a:r>
              </a:p>
              <a:p>
                <a:pPr>
                  <a:spcAft>
                    <a:spcPts val="600"/>
                  </a:spcAft>
                </a:pPr>
                <a:r>
                  <a:rPr lang="en-US" sz="2400" dirty="0"/>
                  <a:t>As we saw earlier, sample estimates are approximation to population means </a:t>
                </a:r>
                <a:r>
                  <a:rPr lang="mr-IN" sz="2400" dirty="0"/>
                  <a:t>…</a:t>
                </a:r>
                <a:r>
                  <a:rPr lang="en-US" sz="2400" dirty="0"/>
                  <a:t> blah blah </a:t>
                </a:r>
                <a:r>
                  <a:rPr lang="mr-IN" sz="2400" dirty="0"/>
                  <a:t>…</a:t>
                </a:r>
                <a:r>
                  <a:rPr lang="en-US" sz="2400" dirty="0"/>
                  <a:t> blah blah blah </a:t>
                </a:r>
                <a:r>
                  <a:rPr lang="mr-IN" sz="2400" dirty="0"/>
                  <a:t>…</a:t>
                </a:r>
                <a:r>
                  <a:rPr lang="en-US" sz="2400" dirty="0"/>
                  <a:t> statistics </a:t>
                </a:r>
                <a:r>
                  <a:rPr lang="mr-IN" sz="2400" dirty="0"/>
                  <a:t>…</a:t>
                </a:r>
                <a:r>
                  <a:rPr lang="en-US" sz="2400" dirty="0"/>
                  <a:t>  </a:t>
                </a:r>
              </a:p>
              <a:p>
                <a:pPr>
                  <a:spcAft>
                    <a:spcPts val="600"/>
                  </a:spcAft>
                </a:pPr>
                <a:r>
                  <a:rPr lang="en-US" sz="2400" dirty="0"/>
                  <a:t>Let’s think how this affects our estimate of predictors and how this affects are conclusions on the significance of the predictors.</a:t>
                </a:r>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7170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3" name="Content Placeholder 2"/>
          <p:cNvSpPr>
            <a:spLocks noGrp="1"/>
          </p:cNvSpPr>
          <p:nvPr>
            <p:ph idx="1"/>
          </p:nvPr>
        </p:nvSpPr>
        <p:spPr/>
        <p:txBody>
          <a:bodyPr/>
          <a:lstStyle/>
          <a:p>
            <a:r>
              <a:rPr lang="en-US" dirty="0"/>
              <a:t>Once we have the distribution, </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3818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3" name="Content Placeholder 2"/>
          <p:cNvSpPr>
            <a:spLocks noGrp="1"/>
          </p:cNvSpPr>
          <p:nvPr>
            <p:ph idx="1"/>
          </p:nvPr>
        </p:nvSpPr>
        <p:spPr/>
        <p:txBody>
          <a:bodyPr/>
          <a:lstStyle/>
          <a:p>
            <a:r>
              <a:rPr lang="en-US" dirty="0"/>
              <a:t>Once we have the distribution, we can calculate the mean and variance. </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8406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10" name="Content Placeholder 2"/>
          <p:cNvSpPr>
            <a:spLocks noGrp="1"/>
          </p:cNvSpPr>
          <p:nvPr>
            <p:ph idx="1"/>
          </p:nvPr>
        </p:nvSpPr>
        <p:spPr>
          <a:xfrm>
            <a:off x="833414" y="1177758"/>
            <a:ext cx="10836615" cy="2111143"/>
          </a:xfrm>
        </p:spPr>
        <p:txBody>
          <a:bodyPr/>
          <a:lstStyle/>
          <a:p>
            <a:r>
              <a:rPr lang="en-US" dirty="0"/>
              <a:t>And then we calculate the confidence intervals and the importance of the predictors. </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632212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p:txBody>
          <a:bodyPr/>
          <a:lstStyle/>
          <a:p>
            <a:pPr>
              <a:spcAft>
                <a:spcPts val="500"/>
              </a:spcAft>
            </a:pPr>
            <a:r>
              <a:rPr lang="en-US" dirty="0"/>
              <a:t>Let’s re-examine this more carefully. </a:t>
            </a:r>
          </a:p>
          <a:p>
            <a:pPr>
              <a:spcAft>
                <a:spcPts val="500"/>
              </a:spcAft>
            </a:pPr>
            <a:endParaRPr lang="en-US" dirty="0"/>
          </a:p>
          <a:p>
            <a:pPr>
              <a:spcAft>
                <a:spcPts val="500"/>
              </a:spcAft>
            </a:pPr>
            <a:r>
              <a:rPr lang="en-US" dirty="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324730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re-examine this more carefully. </a:t>
                </a:r>
              </a:p>
              <a:p>
                <a:endParaRPr lang="en-US" dirty="0"/>
              </a:p>
              <a:p>
                <a:r>
                  <a:rPr lang="en-US" dirty="0"/>
                  <a:t>In statistics, any estimate value is subject to sample size: </a:t>
                </a:r>
              </a:p>
              <a:p>
                <a:endParaRPr lang="en-US" dirty="0"/>
              </a:p>
              <a:p>
                <a:endParaRPr lang="en-US" dirty="0"/>
              </a:p>
              <a:p>
                <a:r>
                  <a:rPr lang="en-US" dirty="0"/>
                  <a:t>The estimated value, is called the </a:t>
                </a:r>
                <a:r>
                  <a:rPr lang="en-US" b="1" dirty="0"/>
                  <a:t>sample mean</a:t>
                </a:r>
              </a:p>
              <a:p>
                <a:endParaRPr lang="en-US" b="1" dirty="0"/>
              </a:p>
              <a:p>
                <a:endParaRPr lang="en-US" b="1" dirty="0"/>
              </a:p>
              <a:p>
                <a:r>
                  <a:rPr lang="en-US" dirty="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a:latin typeface="Karla" charset="0"/>
                    <a:ea typeface="Karla" charset="0"/>
                    <a:cs typeface="Karla" charset="0"/>
                  </a:rPr>
                  <a:t> is called the</a:t>
                </a:r>
                <a:r>
                  <a:rPr lang="en-US" b="1" dirty="0"/>
                  <a:t> population mean</a:t>
                </a:r>
              </a:p>
              <a:p>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57862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extLst>
                    <a:ext uri="{9D8B030D-6E8A-4147-A177-3AD203B41FA5}">
                      <a16:colId xmlns:a16="http://schemas.microsoft.com/office/drawing/2014/main" val="20000"/>
                    </a:ext>
                  </a:extLst>
                </a:gridCol>
                <a:gridCol w="3600000">
                  <a:extLst>
                    <a:ext uri="{9D8B030D-6E8A-4147-A177-3AD203B41FA5}">
                      <a16:colId xmlns:a16="http://schemas.microsoft.com/office/drawing/2014/main" val="20001"/>
                    </a:ext>
                  </a:extLst>
                </a:gridCol>
              </a:tblGrid>
              <a:tr h="221027">
                <a:tc>
                  <a:txBody>
                    <a:bodyPr/>
                    <a:lstStyle/>
                    <a:p>
                      <a:r>
                        <a:rPr sz="1400"/>
                        <a:t>TV</a:t>
                      </a:r>
                    </a:p>
                  </a:txBody>
                  <a:tcPr/>
                </a:tc>
                <a:tc>
                  <a:txBody>
                    <a:bodyPr/>
                    <a:lstStyle/>
                    <a:p>
                      <a:r>
                        <a:rPr sz="1400"/>
                        <a:t>sales</a:t>
                      </a:r>
                    </a:p>
                  </a:txBody>
                  <a:tcPr/>
                </a:tc>
                <a:extLst>
                  <a:ext uri="{0D108BD9-81ED-4DB2-BD59-A6C34878D82A}">
                    <a16:rowId xmlns:a16="http://schemas.microsoft.com/office/drawing/2014/main" val="10000"/>
                  </a:ext>
                </a:extLst>
              </a:tr>
              <a:tr h="0">
                <a:tc>
                  <a:txBody>
                    <a:bodyPr/>
                    <a:lstStyle/>
                    <a:p>
                      <a:r>
                        <a:rPr sz="1400"/>
                        <a:t>230.1</a:t>
                      </a:r>
                    </a:p>
                  </a:txBody>
                  <a:tcPr/>
                </a:tc>
                <a:tc>
                  <a:txBody>
                    <a:bodyPr/>
                    <a:lstStyle/>
                    <a:p>
                      <a:r>
                        <a:rPr sz="1400"/>
                        <a:t>22.1</a:t>
                      </a:r>
                    </a:p>
                  </a:txBody>
                  <a:tcPr/>
                </a:tc>
                <a:extLst>
                  <a:ext uri="{0D108BD9-81ED-4DB2-BD59-A6C34878D82A}">
                    <a16:rowId xmlns:a16="http://schemas.microsoft.com/office/drawing/2014/main" val="10001"/>
                  </a:ext>
                </a:extLst>
              </a:tr>
              <a:tr h="0">
                <a:tc>
                  <a:txBody>
                    <a:bodyPr/>
                    <a:lstStyle/>
                    <a:p>
                      <a:r>
                        <a:rPr sz="1400"/>
                        <a:t>44.5</a:t>
                      </a:r>
                    </a:p>
                  </a:txBody>
                  <a:tcPr/>
                </a:tc>
                <a:tc>
                  <a:txBody>
                    <a:bodyPr/>
                    <a:lstStyle/>
                    <a:p>
                      <a:r>
                        <a:rPr sz="1400" dirty="0"/>
                        <a:t>10.4</a:t>
                      </a:r>
                    </a:p>
                  </a:txBody>
                  <a:tcPr/>
                </a:tc>
                <a:extLst>
                  <a:ext uri="{0D108BD9-81ED-4DB2-BD59-A6C34878D82A}">
                    <a16:rowId xmlns:a16="http://schemas.microsoft.com/office/drawing/2014/main" val="10002"/>
                  </a:ext>
                </a:extLst>
              </a:tr>
              <a:tr h="0">
                <a:tc>
                  <a:txBody>
                    <a:bodyPr/>
                    <a:lstStyle/>
                    <a:p>
                      <a:r>
                        <a:rPr sz="1400"/>
                        <a:t>17.2</a:t>
                      </a:r>
                    </a:p>
                  </a:txBody>
                  <a:tcPr/>
                </a:tc>
                <a:tc>
                  <a:txBody>
                    <a:bodyPr/>
                    <a:lstStyle/>
                    <a:p>
                      <a:r>
                        <a:rPr sz="1400"/>
                        <a:t>9.3</a:t>
                      </a:r>
                    </a:p>
                  </a:txBody>
                  <a:tcPr/>
                </a:tc>
                <a:extLst>
                  <a:ext uri="{0D108BD9-81ED-4DB2-BD59-A6C34878D82A}">
                    <a16:rowId xmlns:a16="http://schemas.microsoft.com/office/drawing/2014/main" val="10003"/>
                  </a:ext>
                </a:extLst>
              </a:tr>
              <a:tr h="0">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0">
                <a:tc>
                  <a:txBody>
                    <a:bodyPr/>
                    <a:lstStyle/>
                    <a:p>
                      <a:r>
                        <a:rPr sz="1400"/>
                        <a:t>180.8</a:t>
                      </a:r>
                    </a:p>
                  </a:txBody>
                  <a:tcPr/>
                </a:tc>
                <a:tc>
                  <a:txBody>
                    <a:bodyPr/>
                    <a:lstStyle/>
                    <a:p>
                      <a:r>
                        <a:rPr sz="1400"/>
                        <a:t>12.9</a:t>
                      </a:r>
                    </a:p>
                  </a:txBody>
                  <a:tcPr/>
                </a:tc>
                <a:extLst>
                  <a:ext uri="{0D108BD9-81ED-4DB2-BD59-A6C34878D82A}">
                    <a16:rowId xmlns:a16="http://schemas.microsoft.com/office/drawing/2014/main" val="10005"/>
                  </a:ext>
                </a:extLst>
              </a:tr>
              <a:tr h="0">
                <a:tc>
                  <a:txBody>
                    <a:bodyPr/>
                    <a:lstStyle/>
                    <a:p>
                      <a:r>
                        <a:rPr sz="1400"/>
                        <a:t>8.7</a:t>
                      </a:r>
                    </a:p>
                  </a:txBody>
                  <a:tcPr/>
                </a:tc>
                <a:tc>
                  <a:txBody>
                    <a:bodyPr/>
                    <a:lstStyle/>
                    <a:p>
                      <a:r>
                        <a:rPr sz="1400"/>
                        <a:t>7.2</a:t>
                      </a:r>
                    </a:p>
                  </a:txBody>
                  <a:tcPr/>
                </a:tc>
                <a:extLst>
                  <a:ext uri="{0D108BD9-81ED-4DB2-BD59-A6C34878D82A}">
                    <a16:rowId xmlns:a16="http://schemas.microsoft.com/office/drawing/2014/main" val="10006"/>
                  </a:ext>
                </a:extLst>
              </a:tr>
              <a:tr h="0">
                <a:tc>
                  <a:txBody>
                    <a:bodyPr/>
                    <a:lstStyle/>
                    <a:p>
                      <a:r>
                        <a:rPr sz="1400"/>
                        <a:t>57.5</a:t>
                      </a:r>
                    </a:p>
                  </a:txBody>
                  <a:tcPr/>
                </a:tc>
                <a:tc>
                  <a:txBody>
                    <a:bodyPr/>
                    <a:lstStyle/>
                    <a:p>
                      <a:r>
                        <a:rPr sz="1400"/>
                        <a:t>11.8</a:t>
                      </a:r>
                    </a:p>
                  </a:txBody>
                  <a:tcPr/>
                </a:tc>
                <a:extLst>
                  <a:ext uri="{0D108BD9-81ED-4DB2-BD59-A6C34878D82A}">
                    <a16:rowId xmlns:a16="http://schemas.microsoft.com/office/drawing/2014/main" val="10007"/>
                  </a:ext>
                </a:extLst>
              </a:tr>
              <a:tr h="0">
                <a:tc>
                  <a:txBody>
                    <a:bodyPr/>
                    <a:lstStyle/>
                    <a:p>
                      <a:r>
                        <a:rPr sz="1400"/>
                        <a:t>120.2</a:t>
                      </a:r>
                    </a:p>
                  </a:txBody>
                  <a:tcPr/>
                </a:tc>
                <a:tc>
                  <a:txBody>
                    <a:bodyPr/>
                    <a:lstStyle/>
                    <a:p>
                      <a:r>
                        <a:rPr sz="1400"/>
                        <a:t>13.2</a:t>
                      </a:r>
                    </a:p>
                  </a:txBody>
                  <a:tcPr/>
                </a:tc>
                <a:extLst>
                  <a:ext uri="{0D108BD9-81ED-4DB2-BD59-A6C34878D82A}">
                    <a16:rowId xmlns:a16="http://schemas.microsoft.com/office/drawing/2014/main" val="10008"/>
                  </a:ext>
                </a:extLst>
              </a:tr>
              <a:tr h="0">
                <a:tc>
                  <a:txBody>
                    <a:bodyPr/>
                    <a:lstStyle/>
                    <a:p>
                      <a:r>
                        <a:rPr sz="1400"/>
                        <a:t>8.6</a:t>
                      </a:r>
                    </a:p>
                  </a:txBody>
                  <a:tcPr/>
                </a:tc>
                <a:tc>
                  <a:txBody>
                    <a:bodyPr/>
                    <a:lstStyle/>
                    <a:p>
                      <a:r>
                        <a:rPr sz="1400"/>
                        <a:t>4.8</a:t>
                      </a:r>
                    </a:p>
                  </a:txBody>
                  <a:tcPr/>
                </a:tc>
                <a:extLst>
                  <a:ext uri="{0D108BD9-81ED-4DB2-BD59-A6C34878D82A}">
                    <a16:rowId xmlns:a16="http://schemas.microsoft.com/office/drawing/2014/main" val="10009"/>
                  </a:ext>
                </a:extLst>
              </a:tr>
              <a:tr h="0">
                <a:tc>
                  <a:txBody>
                    <a:bodyPr/>
                    <a:lstStyle/>
                    <a:p>
                      <a:r>
                        <a:rPr sz="1400"/>
                        <a:t>199.8</a:t>
                      </a:r>
                    </a:p>
                  </a:txBody>
                  <a:tcPr/>
                </a:tc>
                <a:tc>
                  <a:txBody>
                    <a:bodyPr/>
                    <a:lstStyle/>
                    <a:p>
                      <a:r>
                        <a:rPr sz="1400"/>
                        <a:t>10.6</a:t>
                      </a:r>
                    </a:p>
                  </a:txBody>
                  <a:tcPr/>
                </a:tc>
                <a:extLst>
                  <a:ext uri="{0D108BD9-81ED-4DB2-BD59-A6C34878D82A}">
                    <a16:rowId xmlns:a16="http://schemas.microsoft.com/office/drawing/2014/main" val="10010"/>
                  </a:ext>
                </a:extLst>
              </a:tr>
              <a:tr h="0">
                <a:tc>
                  <a:txBody>
                    <a:bodyPr/>
                    <a:lstStyle/>
                    <a:p>
                      <a:r>
                        <a:rPr sz="1400"/>
                        <a:t>66.1</a:t>
                      </a:r>
                    </a:p>
                  </a:txBody>
                  <a:tcPr/>
                </a:tc>
                <a:tc>
                  <a:txBody>
                    <a:bodyPr/>
                    <a:lstStyle/>
                    <a:p>
                      <a:r>
                        <a:rPr sz="1400"/>
                        <a:t>8.6</a:t>
                      </a:r>
                    </a:p>
                  </a:txBody>
                  <a:tcPr/>
                </a:tc>
                <a:extLst>
                  <a:ext uri="{0D108BD9-81ED-4DB2-BD59-A6C34878D82A}">
                    <a16:rowId xmlns:a16="http://schemas.microsoft.com/office/drawing/2014/main" val="10011"/>
                  </a:ext>
                </a:extLst>
              </a:tr>
              <a:tr h="0">
                <a:tc>
                  <a:txBody>
                    <a:bodyPr/>
                    <a:lstStyle/>
                    <a:p>
                      <a:r>
                        <a:rPr sz="1400"/>
                        <a:t>214.7</a:t>
                      </a:r>
                    </a:p>
                  </a:txBody>
                  <a:tcPr/>
                </a:tc>
                <a:tc>
                  <a:txBody>
                    <a:bodyPr/>
                    <a:lstStyle/>
                    <a:p>
                      <a:r>
                        <a:rPr sz="1400" dirty="0"/>
                        <a:t>17.4</a:t>
                      </a:r>
                    </a:p>
                  </a:txBody>
                  <a:tcPr/>
                </a:tc>
                <a:extLst>
                  <a:ext uri="{0D108BD9-81ED-4DB2-BD59-A6C34878D82A}">
                    <a16:rowId xmlns:a16="http://schemas.microsoft.com/office/drawing/2014/main" val="10012"/>
                  </a:ext>
                </a:extLst>
              </a:tr>
              <a:tr h="0">
                <a:tc>
                  <a:txBody>
                    <a:bodyPr/>
                    <a:lstStyle/>
                    <a:p>
                      <a:r>
                        <a:rPr sz="1400"/>
                        <a:t>23.8</a:t>
                      </a:r>
                    </a:p>
                  </a:txBody>
                  <a:tcPr/>
                </a:tc>
                <a:tc>
                  <a:txBody>
                    <a:bodyPr/>
                    <a:lstStyle/>
                    <a:p>
                      <a:r>
                        <a:rPr sz="1400"/>
                        <a:t>9.2</a:t>
                      </a:r>
                    </a:p>
                  </a:txBody>
                  <a:tcPr/>
                </a:tc>
                <a:extLst>
                  <a:ext uri="{0D108BD9-81ED-4DB2-BD59-A6C34878D82A}">
                    <a16:rowId xmlns:a16="http://schemas.microsoft.com/office/drawing/2014/main" val="10013"/>
                  </a:ext>
                </a:extLst>
              </a:tr>
              <a:tr h="0">
                <a:tc>
                  <a:txBody>
                    <a:bodyPr/>
                    <a:lstStyle/>
                    <a:p>
                      <a:r>
                        <a:rPr sz="1400"/>
                        <a:t>97.5</a:t>
                      </a:r>
                    </a:p>
                  </a:txBody>
                  <a:tcPr/>
                </a:tc>
                <a:tc>
                  <a:txBody>
                    <a:bodyPr/>
                    <a:lstStyle/>
                    <a:p>
                      <a:r>
                        <a:rPr sz="1400"/>
                        <a:t>9.7</a:t>
                      </a:r>
                    </a:p>
                  </a:txBody>
                  <a:tcPr/>
                </a:tc>
                <a:extLst>
                  <a:ext uri="{0D108BD9-81ED-4DB2-BD59-A6C34878D82A}">
                    <a16:rowId xmlns:a16="http://schemas.microsoft.com/office/drawing/2014/main" val="10014"/>
                  </a:ext>
                </a:extLst>
              </a:tr>
              <a:tr h="0">
                <a:tc>
                  <a:txBody>
                    <a:bodyPr/>
                    <a:lstStyle/>
                    <a:p>
                      <a:r>
                        <a:rPr sz="1400"/>
                        <a:t>204.1</a:t>
                      </a:r>
                    </a:p>
                  </a:txBody>
                  <a:tcPr/>
                </a:tc>
                <a:tc>
                  <a:txBody>
                    <a:bodyPr/>
                    <a:lstStyle/>
                    <a:p>
                      <a:r>
                        <a:rPr sz="1400"/>
                        <a:t>19.0</a:t>
                      </a:r>
                    </a:p>
                  </a:txBody>
                  <a:tcPr/>
                </a:tc>
                <a:extLst>
                  <a:ext uri="{0D108BD9-81ED-4DB2-BD59-A6C34878D82A}">
                    <a16:rowId xmlns:a16="http://schemas.microsoft.com/office/drawing/2014/main" val="10015"/>
                  </a:ext>
                </a:extLst>
              </a:tr>
              <a:tr h="0">
                <a:tc>
                  <a:txBody>
                    <a:bodyPr/>
                    <a:lstStyle/>
                    <a:p>
                      <a:r>
                        <a:rPr sz="1400"/>
                        <a:t>195.4</a:t>
                      </a:r>
                    </a:p>
                  </a:txBody>
                  <a:tcPr/>
                </a:tc>
                <a:tc>
                  <a:txBody>
                    <a:bodyPr/>
                    <a:lstStyle/>
                    <a:p>
                      <a:r>
                        <a:rPr sz="1400"/>
                        <a:t>22.4</a:t>
                      </a:r>
                    </a:p>
                  </a:txBody>
                  <a:tcPr/>
                </a:tc>
                <a:extLst>
                  <a:ext uri="{0D108BD9-81ED-4DB2-BD59-A6C34878D82A}">
                    <a16:rowId xmlns:a16="http://schemas.microsoft.com/office/drawing/2014/main" val="10016"/>
                  </a:ext>
                </a:extLst>
              </a:tr>
              <a:tr h="0">
                <a:tc>
                  <a:txBody>
                    <a:bodyPr/>
                    <a:lstStyle/>
                    <a:p>
                      <a:r>
                        <a:rPr sz="1400"/>
                        <a:t>67.8</a:t>
                      </a:r>
                    </a:p>
                  </a:txBody>
                  <a:tcPr/>
                </a:tc>
                <a:tc>
                  <a:txBody>
                    <a:bodyPr/>
                    <a:lstStyle/>
                    <a:p>
                      <a:r>
                        <a:rPr sz="1400"/>
                        <a:t>12.5</a:t>
                      </a:r>
                    </a:p>
                  </a:txBody>
                  <a:tcPr/>
                </a:tc>
                <a:extLst>
                  <a:ext uri="{0D108BD9-81ED-4DB2-BD59-A6C34878D82A}">
                    <a16:rowId xmlns:a16="http://schemas.microsoft.com/office/drawing/2014/main" val="10017"/>
                  </a:ext>
                </a:extLst>
              </a:tr>
              <a:tr h="0">
                <a:tc>
                  <a:txBody>
                    <a:bodyPr/>
                    <a:lstStyle/>
                    <a:p>
                      <a:r>
                        <a:rPr sz="1400"/>
                        <a:t>281.4</a:t>
                      </a:r>
                    </a:p>
                  </a:txBody>
                  <a:tcPr/>
                </a:tc>
                <a:tc>
                  <a:txBody>
                    <a:bodyPr/>
                    <a:lstStyle/>
                    <a:p>
                      <a:r>
                        <a:rPr sz="1400"/>
                        <a:t>24.4</a:t>
                      </a:r>
                    </a:p>
                  </a:txBody>
                  <a:tcPr/>
                </a:tc>
                <a:extLst>
                  <a:ext uri="{0D108BD9-81ED-4DB2-BD59-A6C34878D82A}">
                    <a16:rowId xmlns:a16="http://schemas.microsoft.com/office/drawing/2014/main" val="10018"/>
                  </a:ext>
                </a:extLst>
              </a:tr>
              <a:tr h="0">
                <a:tc>
                  <a:txBody>
                    <a:bodyPr/>
                    <a:lstStyle/>
                    <a:p>
                      <a:r>
                        <a:rPr sz="1400"/>
                        <a:t>69.2</a:t>
                      </a:r>
                    </a:p>
                  </a:txBody>
                  <a:tcPr/>
                </a:tc>
                <a:tc>
                  <a:txBody>
                    <a:bodyPr/>
                    <a:lstStyle/>
                    <a:p>
                      <a:r>
                        <a:rPr sz="1400"/>
                        <a:t>11.3</a:t>
                      </a:r>
                    </a:p>
                  </a:txBody>
                  <a:tcPr/>
                </a:tc>
                <a:extLst>
                  <a:ext uri="{0D108BD9-81ED-4DB2-BD59-A6C34878D82A}">
                    <a16:rowId xmlns:a16="http://schemas.microsoft.com/office/drawing/2014/main" val="10019"/>
                  </a:ext>
                </a:extLst>
              </a:tr>
              <a:tr h="0">
                <a:tc>
                  <a:txBody>
                    <a:bodyPr/>
                    <a:lstStyle/>
                    <a:p>
                      <a:r>
                        <a:rPr sz="1400" dirty="0"/>
                        <a:t>147.3</a:t>
                      </a:r>
                    </a:p>
                  </a:txBody>
                  <a:tcPr/>
                </a:tc>
                <a:tc>
                  <a:txBody>
                    <a:bodyPr/>
                    <a:lstStyle/>
                    <a:p>
                      <a:r>
                        <a:rPr sz="1400" dirty="0"/>
                        <a:t>14.6</a:t>
                      </a:r>
                    </a:p>
                  </a:txBody>
                  <a:tcPr/>
                </a:tc>
                <a:extLst>
                  <a:ext uri="{0D108BD9-81ED-4DB2-BD59-A6C34878D82A}">
                    <a16:rowId xmlns:a16="http://schemas.microsoft.com/office/drawing/2014/main" val="10020"/>
                  </a:ext>
                </a:extLst>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113231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2566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Larger the sample less variation in the prediction</a:t>
            </a:r>
          </a:p>
        </p:txBody>
      </p:sp>
    </p:spTree>
    <p:extLst>
      <p:ext uri="{BB962C8B-B14F-4D97-AF65-F5344CB8AC3E}">
        <p14:creationId xmlns:p14="http://schemas.microsoft.com/office/powerpoint/2010/main" val="66067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a:latin typeface="Karla" charset="0"/>
                    <a:ea typeface="Karla" charset="0"/>
                    <a:cs typeface="Karla" charset="0"/>
                  </a:rPr>
                  <a:t>we examine the relationship to number of samples. </a:t>
                </a:r>
              </a:p>
              <a:p>
                <a:pPr>
                  <a:spcAft>
                    <a:spcPts val="600"/>
                  </a:spcAft>
                </a:pPr>
                <a:r>
                  <a:rPr lang="en-US" dirty="0">
                    <a:latin typeface="Karla" charset="0"/>
                    <a:ea typeface="Karla" charset="0"/>
                    <a:cs typeface="Karla" charset="0"/>
                  </a:rPr>
                  <a:t> </a:t>
                </a: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434588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3330903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a:latin typeface="Karla" charset="0"/>
                <a:ea typeface="Karla" charset="0"/>
                <a:cs typeface="Karla" charset="0"/>
              </a:rPr>
              <a:t>We used sub-sample size 50 before</a:t>
            </a:r>
          </a:p>
        </p:txBody>
      </p:sp>
    </p:spTree>
    <p:extLst>
      <p:ext uri="{BB962C8B-B14F-4D97-AF65-F5344CB8AC3E}">
        <p14:creationId xmlns:p14="http://schemas.microsoft.com/office/powerpoint/2010/main" val="76371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a:latin typeface="Karla" charset="0"/>
                <a:ea typeface="Karla" charset="0"/>
                <a:cs typeface="Karla" charset="0"/>
              </a:rPr>
              <a:t>However, we should have used sub-sample size 200.</a:t>
            </a:r>
          </a:p>
        </p:txBody>
      </p:sp>
    </p:spTree>
    <p:extLst>
      <p:ext uri="{BB962C8B-B14F-4D97-AF65-F5344CB8AC3E}">
        <p14:creationId xmlns:p14="http://schemas.microsoft.com/office/powerpoint/2010/main" val="997875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Tree>
    <p:extLst>
      <p:ext uri="{BB962C8B-B14F-4D97-AF65-F5344CB8AC3E}">
        <p14:creationId xmlns:p14="http://schemas.microsoft.com/office/powerpoint/2010/main" val="1871341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1731101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a:t>
            </a: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
        <p:nvSpPr>
          <p:cNvPr id="3" name="TextBox 2"/>
          <p:cNvSpPr txBox="1"/>
          <p:nvPr/>
        </p:nvSpPr>
        <p:spPr>
          <a:xfrm>
            <a:off x="6023429" y="26851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072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718133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pick randomly another ball and again we replicate it.</a:t>
            </a: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 we then move the replicated ball to the other bucket. </a:t>
            </a:r>
          </a:p>
        </p:txBody>
      </p:sp>
    </p:spTree>
    <p:extLst>
      <p:ext uri="{BB962C8B-B14F-4D97-AF65-F5344CB8AC3E}">
        <p14:creationId xmlns:p14="http://schemas.microsoft.com/office/powerpoint/2010/main" val="16095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7557416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28394</TotalTime>
  <Words>3765</Words>
  <Application>Microsoft Macintosh PowerPoint</Application>
  <PresentationFormat>Widescreen</PresentationFormat>
  <Paragraphs>811</Paragraphs>
  <Slides>123</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Arial</vt:lpstr>
      <vt:lpstr>Calibri</vt:lpstr>
      <vt:lpstr>Cambria Math</vt:lpstr>
      <vt:lpstr>Karla</vt:lpstr>
      <vt:lpstr>GEC_template</vt:lpstr>
      <vt:lpstr>Lecture Outline</vt:lpstr>
      <vt:lpstr>Let’s start</vt:lpstr>
      <vt:lpstr>Predicting a Variable </vt:lpstr>
      <vt:lpstr>Data</vt:lpstr>
      <vt:lpstr>Data</vt:lpstr>
      <vt:lpstr>Response vs. Predictor Variables</vt:lpstr>
      <vt:lpstr>Response vs. Predictor Variables</vt:lpstr>
      <vt:lpstr>Response vs. Predictor Variables</vt:lpstr>
      <vt:lpstr> Definition</vt:lpstr>
      <vt:lpstr>Exercise: Which columns are predictors? Respones?</vt:lpstr>
      <vt:lpstr>Statistical Model</vt:lpstr>
      <vt:lpstr>True vs. Statistical Model</vt:lpstr>
      <vt:lpstr>Statistical Model</vt:lpstr>
      <vt:lpstr>Statistical Model</vt:lpstr>
      <vt:lpstr>Statistical Model</vt:lpstr>
      <vt:lpstr>Statistical Model</vt:lpstr>
      <vt:lpstr>Prediction vs. Inference</vt:lpstr>
      <vt:lpstr>Examples of Prediction vs Inference Problems</vt:lpstr>
      <vt:lpstr>Simple Prediction Model: Nearest Neighbor</vt:lpstr>
      <vt:lpstr>Simple Prediction Model</vt:lpstr>
      <vt:lpstr>Extend the Prediction Model: Nearest neighbors</vt:lpstr>
      <vt:lpstr>What happens to the predictions as k gets bigger? Why?</vt:lpstr>
      <vt:lpstr>Simple Prediction Models </vt:lpstr>
      <vt:lpstr>k-Nearest Neighbors</vt:lpstr>
      <vt:lpstr> k-Nearest Neighbors - kNN</vt:lpstr>
      <vt:lpstr>CAUTION: Data Scientists Are Bad At Naming Things</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Why did we split the data?</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More on Loss Function  </vt:lpstr>
      <vt:lpstr>Loss Functions Revisited  </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Arnold, Kenneth Charles</cp:lastModifiedBy>
  <cp:revision>476</cp:revision>
  <cp:lastPrinted>2018-05-11T23:31:28Z</cp:lastPrinted>
  <dcterms:created xsi:type="dcterms:W3CDTF">2018-04-18T18:49:01Z</dcterms:created>
  <dcterms:modified xsi:type="dcterms:W3CDTF">2019-09-22T19:42:40Z</dcterms:modified>
</cp:coreProperties>
</file>